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4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5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6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7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8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9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3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1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2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33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34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35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36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37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38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39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48"/>
  </p:notesMasterIdLst>
  <p:handoutMasterIdLst>
    <p:handoutMasterId r:id="rId49"/>
  </p:handoutMasterIdLst>
  <p:sldIdLst>
    <p:sldId id="262" r:id="rId5"/>
    <p:sldId id="265" r:id="rId6"/>
    <p:sldId id="287" r:id="rId7"/>
    <p:sldId id="259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8" r:id="rId23"/>
    <p:sldId id="289" r:id="rId24"/>
    <p:sldId id="282" r:id="rId25"/>
    <p:sldId id="283" r:id="rId26"/>
    <p:sldId id="284" r:id="rId27"/>
    <p:sldId id="286" r:id="rId28"/>
    <p:sldId id="285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1" r:id="rId42"/>
    <p:sldId id="303" r:id="rId43"/>
    <p:sldId id="307" r:id="rId44"/>
    <p:sldId id="305" r:id="rId45"/>
    <p:sldId id="306" r:id="rId46"/>
    <p:sldId id="267" r:id="rId4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Vitor Dias" initials="JVD" lastIdx="1" clrIdx="0">
    <p:extLst>
      <p:ext uri="{19B8F6BF-5375-455C-9EA6-DF929625EA0E}">
        <p15:presenceInfo xmlns:p15="http://schemas.microsoft.com/office/powerpoint/2012/main" userId="10486ef70ca36e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7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1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7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0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3:55:07.921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</dgm:pt>
    <dgm:pt modelId="{4AF52931-E4CA-4429-AACB-B8747CDB2409}">
      <dgm:prSet phldrT="[Text]"/>
      <dgm:spPr/>
      <dgm:t>
        <a:bodyPr rtlCol="0"/>
        <a:lstStyle/>
        <a:p>
          <a:pPr rtl="0"/>
          <a:r>
            <a:rPr lang="pt-BR" noProof="0" dirty="0"/>
            <a:t>Interação com teclado numérico e display LCD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pt-BR" noProof="0" dirty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pt-BR" noProof="0" dirty="0"/>
        </a:p>
      </dgm:t>
    </dgm:pt>
    <dgm:pt modelId="{BFF9359E-E9B1-4B73-BACC-2C7988765B16}">
      <dgm:prSet phldrT="[Text]"/>
      <dgm:spPr/>
      <dgm:t>
        <a:bodyPr rtlCol="0"/>
        <a:lstStyle/>
        <a:p>
          <a:pPr rtl="0"/>
          <a:r>
            <a:rPr lang="pt-BR" noProof="0" dirty="0"/>
            <a:t>Contas com até 5 algarismos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pt-BR" noProof="0" dirty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pt-BR" noProof="0" dirty="0"/>
        </a:p>
      </dgm:t>
    </dgm:pt>
    <dgm:pt modelId="{81BEB84D-9A77-49C6-9301-B3359FCAC75F}">
      <dgm:prSet phldrT="[Text]"/>
      <dgm:spPr/>
      <dgm:t>
        <a:bodyPr rtlCol="0"/>
        <a:lstStyle/>
        <a:p>
          <a:pPr rtl="0"/>
          <a:r>
            <a:rPr lang="pt-BR" noProof="0" dirty="0"/>
            <a:t>4 Operações Básicas e 3 Complexas</a:t>
          </a:r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pt-BR" noProof="0" dirty="0"/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pt-BR" noProof="0" dirty="0"/>
        </a:p>
      </dgm:t>
    </dgm:pt>
    <dgm:pt modelId="{5077D796-6EDF-4D10-9447-E0FAFB86516D}" type="pres">
      <dgm:prSet presAssocID="{C7720856-93F0-4CC7-B7FD-2466914A11D4}" presName="linear" presStyleCnt="0">
        <dgm:presLayoutVars>
          <dgm:animLvl val="lvl"/>
          <dgm:resizeHandles val="exact"/>
        </dgm:presLayoutVars>
      </dgm:prSet>
      <dgm:spPr/>
    </dgm:pt>
    <dgm:pt modelId="{5E740963-8159-4026-B3D0-7A41EE884BD5}" type="pres">
      <dgm:prSet presAssocID="{4AF52931-E4CA-4429-AACB-B8747CDB24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B933A5-F95B-488F-BF81-0F03CD9B34D4}" type="pres">
      <dgm:prSet presAssocID="{D86AF01C-9CBC-41F8-9354-48CD82BDFDC9}" presName="spacer" presStyleCnt="0"/>
      <dgm:spPr/>
    </dgm:pt>
    <dgm:pt modelId="{EA3A2767-2AB0-4321-9636-0CF80DBB976E}" type="pres">
      <dgm:prSet presAssocID="{81BEB84D-9A77-49C6-9301-B3359FCAC7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C1F68C-6B44-4D6E-90C3-860521D4B61C}" type="pres">
      <dgm:prSet presAssocID="{5D260F18-25D2-4074-87F1-7E78DDA61C58}" presName="spacer" presStyleCnt="0"/>
      <dgm:spPr/>
    </dgm:pt>
    <dgm:pt modelId="{6A6B9559-DBB5-4771-8FEE-65BFB88C417D}" type="pres">
      <dgm:prSet presAssocID="{BFF9359E-E9B1-4B73-BACC-2C7988765B1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62F31C-7541-4F5B-B643-7D61F5EB9834}" type="presOf" srcId="{81BEB84D-9A77-49C6-9301-B3359FCAC75F}" destId="{EA3A2767-2AB0-4321-9636-0CF80DBB976E}" srcOrd="0" destOrd="0" presId="urn:microsoft.com/office/officeart/2005/8/layout/vList2"/>
    <dgm:cxn modelId="{82445C3A-9DA1-47FE-A81C-03088A19DFAC}" type="presOf" srcId="{BFF9359E-E9B1-4B73-BACC-2C7988765B16}" destId="{6A6B9559-DBB5-4771-8FEE-65BFB88C417D}" srcOrd="0" destOrd="0" presId="urn:microsoft.com/office/officeart/2005/8/layout/vList2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5812AF8A-C05B-4AC4-ADF2-63D54E985369}" type="presOf" srcId="{4AF52931-E4CA-4429-AACB-B8747CDB2409}" destId="{5E740963-8159-4026-B3D0-7A41EE884BD5}" srcOrd="0" destOrd="0" presId="urn:microsoft.com/office/officeart/2005/8/layout/vList2"/>
    <dgm:cxn modelId="{8A4D95B4-3751-404C-AC2B-E36ED81838CE}" type="presOf" srcId="{C7720856-93F0-4CC7-B7FD-2466914A11D4}" destId="{5077D796-6EDF-4D10-9447-E0FAFB86516D}" srcOrd="0" destOrd="0" presId="urn:microsoft.com/office/officeart/2005/8/layout/vList2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1365E43D-8189-48FE-BC55-96A09131DF63}" type="presParOf" srcId="{5077D796-6EDF-4D10-9447-E0FAFB86516D}" destId="{5E740963-8159-4026-B3D0-7A41EE884BD5}" srcOrd="0" destOrd="0" presId="urn:microsoft.com/office/officeart/2005/8/layout/vList2"/>
    <dgm:cxn modelId="{FA3D8168-7653-4532-B6CE-2CB839836BA2}" type="presParOf" srcId="{5077D796-6EDF-4D10-9447-E0FAFB86516D}" destId="{A2B933A5-F95B-488F-BF81-0F03CD9B34D4}" srcOrd="1" destOrd="0" presId="urn:microsoft.com/office/officeart/2005/8/layout/vList2"/>
    <dgm:cxn modelId="{4EE51C0C-BB58-4EF8-84A8-F3D1D0916F65}" type="presParOf" srcId="{5077D796-6EDF-4D10-9447-E0FAFB86516D}" destId="{EA3A2767-2AB0-4321-9636-0CF80DBB976E}" srcOrd="2" destOrd="0" presId="urn:microsoft.com/office/officeart/2005/8/layout/vList2"/>
    <dgm:cxn modelId="{1E5AADE1-9A8A-44B0-A54A-8D3BBA475CD2}" type="presParOf" srcId="{5077D796-6EDF-4D10-9447-E0FAFB86516D}" destId="{8BC1F68C-6B44-4D6E-90C3-860521D4B61C}" srcOrd="3" destOrd="0" presId="urn:microsoft.com/office/officeart/2005/8/layout/vList2"/>
    <dgm:cxn modelId="{00071A3D-CAEB-4E5E-8C0C-0D073EFE492F}" type="presParOf" srcId="{5077D796-6EDF-4D10-9447-E0FAFB86516D}" destId="{6A6B9559-DBB5-4771-8FEE-65BFB88C417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40963-8159-4026-B3D0-7A41EE884BD5}">
      <dsp:nvSpPr>
        <dsp:cNvPr id="0" name=""/>
        <dsp:cNvSpPr/>
      </dsp:nvSpPr>
      <dsp:spPr>
        <a:xfrm>
          <a:off x="0" y="51133"/>
          <a:ext cx="6046132" cy="1432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Interação com teclado numérico e display LCD</a:t>
          </a:r>
        </a:p>
      </dsp:txBody>
      <dsp:txXfrm>
        <a:off x="69908" y="121041"/>
        <a:ext cx="5906316" cy="1292264"/>
      </dsp:txXfrm>
    </dsp:sp>
    <dsp:sp modelId="{EA3A2767-2AB0-4321-9636-0CF80DBB976E}">
      <dsp:nvSpPr>
        <dsp:cNvPr id="0" name=""/>
        <dsp:cNvSpPr/>
      </dsp:nvSpPr>
      <dsp:spPr>
        <a:xfrm>
          <a:off x="0" y="1586893"/>
          <a:ext cx="6046132" cy="1432080"/>
        </a:xfrm>
        <a:prstGeom prst="roundRect">
          <a:avLst/>
        </a:prstGeom>
        <a:gradFill rotWithShape="0">
          <a:gsLst>
            <a:gs pos="0">
              <a:schemeClr val="accent5">
                <a:hueOff val="796177"/>
                <a:satOff val="-6986"/>
                <a:lumOff val="5490"/>
                <a:alphaOff val="0"/>
                <a:tint val="96000"/>
                <a:lumMod val="104000"/>
              </a:schemeClr>
            </a:gs>
            <a:gs pos="100000">
              <a:schemeClr val="accent5">
                <a:hueOff val="796177"/>
                <a:satOff val="-6986"/>
                <a:lumOff val="549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4 Operações Básicas e 3 Complexas</a:t>
          </a:r>
        </a:p>
      </dsp:txBody>
      <dsp:txXfrm>
        <a:off x="69908" y="1656801"/>
        <a:ext cx="5906316" cy="1292264"/>
      </dsp:txXfrm>
    </dsp:sp>
    <dsp:sp modelId="{6A6B9559-DBB5-4771-8FEE-65BFB88C417D}">
      <dsp:nvSpPr>
        <dsp:cNvPr id="0" name=""/>
        <dsp:cNvSpPr/>
      </dsp:nvSpPr>
      <dsp:spPr>
        <a:xfrm>
          <a:off x="0" y="3122652"/>
          <a:ext cx="6046132" cy="1432080"/>
        </a:xfrm>
        <a:prstGeom prst="roundRect">
          <a:avLst/>
        </a:prstGeom>
        <a:gradFill rotWithShape="0">
          <a:gsLst>
            <a:gs pos="0">
              <a:schemeClr val="accent5">
                <a:hueOff val="1592355"/>
                <a:satOff val="-13973"/>
                <a:lumOff val="10980"/>
                <a:alphaOff val="0"/>
                <a:tint val="96000"/>
                <a:lumMod val="104000"/>
              </a:schemeClr>
            </a:gs>
            <a:gs pos="100000">
              <a:schemeClr val="accent5">
                <a:hueOff val="1592355"/>
                <a:satOff val="-13973"/>
                <a:lumOff val="1098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Contas com até 5 algarismos</a:t>
          </a:r>
        </a:p>
      </dsp:txBody>
      <dsp:txXfrm>
        <a:off x="69908" y="3192560"/>
        <a:ext cx="5906316" cy="1292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03D36FC-E07B-41D9-93B2-1A1D8D737F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5F4CCD-EB4B-4057-B179-36134ABEED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8EC7-2E21-4BBC-8CC7-B60B40370E6C}" type="datetime1">
              <a:rPr lang="pt-BR" smtClean="0"/>
              <a:t>09/11/2020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A99C9F-0298-46C9-8ECD-F0CD82A456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CF6721-5A21-4019-8851-C4A270C07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F677-B3AA-4C0B-844D-FFBA9CD419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3877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49CAB4-C6FC-4A9E-9ED6-AE85ACE7E964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8C15C5-0688-5345-99FC-721E08AD15D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0881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979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12849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6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5749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7081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924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0938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0641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13344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126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0846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20810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53868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1281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4988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13863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65224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29025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29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50960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9366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961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5271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3152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51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82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2899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67705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05087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39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00492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40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87283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41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33546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42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883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58975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43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982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7964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2943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033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7986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8C15C5-0688-5345-99FC-721E08AD15D5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4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43513E-46B4-41B7-80A1-DD9EF3DE51F5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2D2201-4C1B-4E0F-9A6A-4B2ABD1B981E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E7F81-9FDF-4859-91A7-D79DFBC27513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E1412C-EC0E-485E-B434-D383B52A65FC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D6A31-5041-4A9B-B795-C75043416663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visita da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90193-D901-48C1-90D4-08534B566750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723DAE-AD2D-49DC-911C-FD1F625E2A18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E1798B-D438-4BE9-95FA-621F2B48C899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6A6FE-EC72-4772-9CB9-723DE28367A2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5A469-83CC-43DF-90B0-EE294789D2A2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24F34E-4845-4DD5-8CE6-630A1AF19533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0F3513-2A78-4A99-B55B-924559B2CC88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D645B-A335-45B7-B49B-905ED7C4BE9C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288135-4108-43B7-AB0C-AA06D13AE817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5BF541-ACC3-4EAD-937C-85AB65D6F6EB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075FDC-A06E-4B50-A51A-6BED0C2E272D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imagem 2"/>
          <p:cNvSpPr>
            <a:spLocks noGrp="1"/>
          </p:cNvSpPr>
          <p:nvPr>
            <p:ph type="pic" idx="1"/>
          </p:nvPr>
        </p:nvSpPr>
        <p:spPr>
          <a:xfrm>
            <a:off x="7433733" y="1607307"/>
            <a:ext cx="3276599" cy="320040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73E0EBDC-7BF4-4AEC-AC6A-7FA9B0CE63B8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3DFD0AFC-54B6-4178-93EC-38CF8331AA84}" type="datetime1">
              <a:rPr lang="pt-BR" noProof="0" smtClean="0"/>
              <a:t>09/11/2020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hart" Target="../charts/char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hart" Target="../charts/char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hart" Target="../charts/char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hart" Target="../charts/chart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hart" Target="../charts/char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chart" Target="../charts/char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hart" Target="../charts/char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hart" Target="../charts/char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chart" Target="../charts/char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hart" Target="../charts/char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hart" Target="../charts/char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hart" Target="../charts/char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hart" Target="../charts/char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hart" Target="../charts/char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hart" Target="../charts/char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hart" Target="../charts/char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hart" Target="../charts/char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hart" Target="../charts/char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hart" Target="../charts/char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hart" Target="../charts/char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hart" Target="../charts/char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hart" Target="../charts/char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hart" Target="../charts/char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oaoDias-223/Simple-Assembly-Calculator" TargetMode="Externa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rtlCol="0" anchor="ctr">
            <a:noAutofit/>
          </a:bodyPr>
          <a:lstStyle/>
          <a:p>
            <a:pPr algn="l" rtl="0"/>
            <a:r>
              <a:rPr lang="pt-BR" sz="10000" b="1" dirty="0"/>
              <a:t>Calculadora</a:t>
            </a:r>
            <a:br>
              <a:rPr lang="pt-BR" sz="10000" b="1" dirty="0"/>
            </a:br>
            <a:r>
              <a:rPr lang="pt-BR" sz="10000" b="1" dirty="0"/>
              <a:t>em assembly 8051</a:t>
            </a:r>
            <a:br>
              <a:rPr lang="pt-BR" sz="10000" b="1" dirty="0"/>
            </a:br>
            <a:r>
              <a:rPr lang="pt-BR" sz="10000" dirty="0">
                <a:solidFill>
                  <a:schemeClr val="tx1"/>
                </a:solidFill>
              </a:rPr>
              <a:t>(cc4411)</a:t>
            </a:r>
            <a:endParaRPr lang="pt-BR" sz="100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(ROTINA)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BCC357B-29DC-4AC8-B62B-11568C0B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4" y="809751"/>
            <a:ext cx="6580479" cy="55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6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(LEITURATECLADO)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93590C9-23F9-4D9F-B388-CF857D34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70" y="330415"/>
            <a:ext cx="5604940" cy="62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(COLSCAN,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GOTKEY,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VALIDACAO_DO_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CHARACTER)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AD878E-67E2-42C8-AAF6-0020A481E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43" y="1131901"/>
            <a:ext cx="7241240" cy="45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(CLEARDISPLAY)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EB2E6C42-26A2-4BBC-9E4C-D479EB532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36" y="391819"/>
            <a:ext cx="3450454" cy="60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69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(CLEAR_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MEMORY_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ROW)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1FBEE958-51C1-4ECB-8F2C-2CA0D9F5D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619" y="2010222"/>
            <a:ext cx="5099381" cy="22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(CHARACTER_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IS_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NUM)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B4A9695-DC6E-4606-B709-099BA9160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3" y="1928768"/>
            <a:ext cx="6731300" cy="30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4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(GUARDA_NUM1)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629C76BD-FAE2-4946-9A78-8BE2D1570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704" y="577063"/>
            <a:ext cx="4327517" cy="56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(GUARDA_NUM2)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97D36C67-A8F0-4862-A5A4-F551BA93E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194" y="575762"/>
            <a:ext cx="4626538" cy="57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calls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long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delay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E8BA32A5-765C-429F-B016-CBBC4D0F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65" y="611486"/>
            <a:ext cx="4338196" cy="56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5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sort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first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number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start)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3A1E22AB-2AA6-4582-9570-0940D62C5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374" y="654665"/>
            <a:ext cx="4196178" cy="55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3700" b="1" dirty="0"/>
              <a:t>Objetivos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F5AC50-9F44-4D37-B36A-0C6B1C76E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8EFC17-AE69-4D15-95D3-F1AF111A7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C1DFEA-17C7-4855-90D9-A8F3761D4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4" name="Espaço Reservado para Conteúdo 8" descr="Elemento gráfico SmartArt do ícone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60880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64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sort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first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number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46FDE841-CCA1-442E-B586-F0827E429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49" y="1078633"/>
            <a:ext cx="6413134" cy="47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(ROTINA)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A046D1D1-E53B-4CA4-A8A3-125AFF74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4" y="860716"/>
            <a:ext cx="6580479" cy="55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9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(CHOOSE_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LINE)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214C7E2A-7242-461B-8618-7FA202245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127" y="509630"/>
            <a:ext cx="5062946" cy="24829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9AABC8-8267-46FA-B509-863091EC7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243" y="3172503"/>
            <a:ext cx="3154524" cy="33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(POSICIONA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CURSOR)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828161"/>
              </p:ext>
            </p:extLst>
          </p:nvPr>
        </p:nvGraphicFramePr>
        <p:xfrm>
          <a:off x="839622" y="643465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34DB0C29-A44D-4E0E-98DC-BA97367C0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749" y="139594"/>
            <a:ext cx="2940669" cy="65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3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(ROTINA)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731CD7E9-656C-4556-A663-BA293C0D9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44" y="809751"/>
            <a:ext cx="6580479" cy="55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(SEND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CHARACTER)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622" y="643465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B59F634D-365C-49F2-A1E4-1A200172A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730" y="257557"/>
            <a:ext cx="2674708" cy="63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0A6D7-AA7C-4562-8A65-DC668425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3" y="2203284"/>
            <a:ext cx="8686800" cy="2451431"/>
          </a:xfrm>
        </p:spPr>
        <p:txBody>
          <a:bodyPr>
            <a:normAutofit/>
          </a:bodyPr>
          <a:lstStyle/>
          <a:p>
            <a:pPr algn="ctr"/>
            <a:r>
              <a:rPr lang="pt-BR" noProof="0" dirty="0"/>
              <a:t>Operações básicas e complexas</a:t>
            </a:r>
            <a:br>
              <a:rPr lang="pt-BR" noProof="0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D73D6-CFC6-4D8C-8ED9-63389E5D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Rotinas relacionadas as 4 operações básicas e a 3 operações complexas.</a:t>
            </a:r>
          </a:p>
        </p:txBody>
      </p:sp>
    </p:spTree>
    <p:extLst>
      <p:ext uri="{BB962C8B-B14F-4D97-AF65-F5344CB8AC3E}">
        <p14:creationId xmlns:p14="http://schemas.microsoft.com/office/powerpoint/2010/main" val="362637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Operações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622" y="643465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E1F3E5DC-0DE5-4065-BA9A-3D5B065CC523}"/>
              </a:ext>
            </a:extLst>
          </p:cNvPr>
          <p:cNvSpPr txBox="1"/>
          <p:nvPr/>
        </p:nvSpPr>
        <p:spPr>
          <a:xfrm>
            <a:off x="1182278" y="1582337"/>
            <a:ext cx="55574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Básicas: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Adição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Subtração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Multiplicação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Divisão</a:t>
            </a:r>
          </a:p>
          <a:p>
            <a:pPr lvl="1"/>
            <a:endParaRPr lang="pt-BR" dirty="0"/>
          </a:p>
          <a:p>
            <a:endParaRPr lang="pt-BR" dirty="0"/>
          </a:p>
          <a:p>
            <a:r>
              <a:rPr lang="pt-BR" dirty="0"/>
              <a:t>Complexas:</a:t>
            </a:r>
          </a:p>
          <a:p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Potenciação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Radiciação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Logaritmo na base 10	</a:t>
            </a:r>
          </a:p>
        </p:txBody>
      </p:sp>
      <p:pic>
        <p:nvPicPr>
          <p:cNvPr id="7" name="Gráfico 6" descr="Marca de seleção">
            <a:extLst>
              <a:ext uri="{FF2B5EF4-FFF2-40B4-BE49-F238E27FC236}">
                <a16:creationId xmlns:a16="http://schemas.microsoft.com/office/drawing/2014/main" id="{73EB1405-3BD0-4538-8183-B80EC4EDE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9680" y="2203733"/>
            <a:ext cx="229587" cy="229587"/>
          </a:xfrm>
          <a:prstGeom prst="rect">
            <a:avLst/>
          </a:prstGeom>
        </p:spPr>
      </p:pic>
      <p:pic>
        <p:nvPicPr>
          <p:cNvPr id="8" name="Gráfico 7" descr="Marca de seleção">
            <a:extLst>
              <a:ext uri="{FF2B5EF4-FFF2-40B4-BE49-F238E27FC236}">
                <a16:creationId xmlns:a16="http://schemas.microsoft.com/office/drawing/2014/main" id="{A7184C1B-8B74-4204-B2F2-564396683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551" y="2478053"/>
            <a:ext cx="229587" cy="229587"/>
          </a:xfrm>
          <a:prstGeom prst="rect">
            <a:avLst/>
          </a:prstGeom>
        </p:spPr>
      </p:pic>
      <p:pic>
        <p:nvPicPr>
          <p:cNvPr id="10" name="Gráfico 9" descr="Fechar">
            <a:extLst>
              <a:ext uri="{FF2B5EF4-FFF2-40B4-BE49-F238E27FC236}">
                <a16:creationId xmlns:a16="http://schemas.microsoft.com/office/drawing/2014/main" id="{86BEE014-9479-440D-872B-563A6CD1B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1400" y="2778760"/>
            <a:ext cx="243840" cy="243840"/>
          </a:xfrm>
          <a:prstGeom prst="rect">
            <a:avLst/>
          </a:prstGeom>
        </p:spPr>
      </p:pic>
      <p:pic>
        <p:nvPicPr>
          <p:cNvPr id="14" name="Gráfico 13" descr="Fechar">
            <a:extLst>
              <a:ext uri="{FF2B5EF4-FFF2-40B4-BE49-F238E27FC236}">
                <a16:creationId xmlns:a16="http://schemas.microsoft.com/office/drawing/2014/main" id="{D9E029D1-FE05-44EC-9A1A-C0E80D239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07760" y="3022600"/>
            <a:ext cx="243840" cy="243840"/>
          </a:xfrm>
          <a:prstGeom prst="rect">
            <a:avLst/>
          </a:prstGeom>
        </p:spPr>
      </p:pic>
      <p:pic>
        <p:nvPicPr>
          <p:cNvPr id="18" name="Gráfico 17" descr="Fechar">
            <a:extLst>
              <a:ext uri="{FF2B5EF4-FFF2-40B4-BE49-F238E27FC236}">
                <a16:creationId xmlns:a16="http://schemas.microsoft.com/office/drawing/2014/main" id="{B2E1E97A-22E8-49D4-8A56-0461C86BC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89960" y="4409440"/>
            <a:ext cx="243840" cy="243840"/>
          </a:xfrm>
          <a:prstGeom prst="rect">
            <a:avLst/>
          </a:prstGeom>
        </p:spPr>
      </p:pic>
      <p:pic>
        <p:nvPicPr>
          <p:cNvPr id="24" name="Gráfico 23" descr="Fechar">
            <a:extLst>
              <a:ext uri="{FF2B5EF4-FFF2-40B4-BE49-F238E27FC236}">
                <a16:creationId xmlns:a16="http://schemas.microsoft.com/office/drawing/2014/main" id="{6BEB1ACD-D129-42A5-8634-5BF5BC5AD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2344" y="4653280"/>
            <a:ext cx="243840" cy="243840"/>
          </a:xfrm>
          <a:prstGeom prst="rect">
            <a:avLst/>
          </a:prstGeom>
        </p:spPr>
      </p:pic>
      <p:pic>
        <p:nvPicPr>
          <p:cNvPr id="27" name="Gráfico 26" descr="Fechar">
            <a:extLst>
              <a:ext uri="{FF2B5EF4-FFF2-40B4-BE49-F238E27FC236}">
                <a16:creationId xmlns:a16="http://schemas.microsoft.com/office/drawing/2014/main" id="{C67024B9-C1A9-47B4-BCAF-927B4702E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824" y="4958080"/>
            <a:ext cx="2438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(EQUAL_OP)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171381"/>
              </p:ext>
            </p:extLst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FBFD6F8-408E-4E32-8C52-3899B37D3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29" y="750231"/>
            <a:ext cx="4652671" cy="55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6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(DO_OP)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93490D51-8824-4DCC-9A8A-525A6EE4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821" y="584427"/>
            <a:ext cx="4106526" cy="56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0A6D7-AA7C-4562-8A65-DC668425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3" y="2203284"/>
            <a:ext cx="8686800" cy="2451431"/>
          </a:xfrm>
        </p:spPr>
        <p:txBody>
          <a:bodyPr>
            <a:normAutofit/>
          </a:bodyPr>
          <a:lstStyle/>
          <a:p>
            <a:pPr algn="ctr"/>
            <a:r>
              <a:rPr lang="pt-BR" noProof="0" dirty="0"/>
              <a:t>Interação com teclado numérico e display LCD</a:t>
            </a:r>
            <a:br>
              <a:rPr lang="pt-BR" noProof="0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D73D6-CFC6-4D8C-8ED9-63389E5D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Rotinas relacionadas ao armazenamento dos números e da sua apresentação no display </a:t>
            </a:r>
            <a:r>
              <a:rPr lang="pt-BR" dirty="0" err="1"/>
              <a:t>lcd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93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(PRE_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NUMEROS_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DIFERENTES,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Numeros</a:t>
            </a:r>
            <a:r>
              <a:rPr lang="pt-BR" sz="2800" b="1" dirty="0">
                <a:solidFill>
                  <a:schemeClr val="tx1"/>
                </a:solidFill>
              </a:rPr>
              <a:t>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Diferentes,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PRIMEIRO_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MAIOR_OU_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IGUAL)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0788DDB-5DC0-40B4-8B54-8A1C63863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54" y="1164108"/>
            <a:ext cx="5701059" cy="46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9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(OPS)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B81E59D-071D-4EA4-BF1F-0D1B70144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00" y="2260376"/>
            <a:ext cx="6127368" cy="23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5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Addition_op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4554E07-BFCA-438E-B03F-C15575348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23" y="290672"/>
            <a:ext cx="5777371" cy="62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(SUBTRACTION_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op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50D227F-10FE-4AEA-A7C6-249B080A1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42" y="363649"/>
            <a:ext cx="6564529" cy="61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(CHANGE_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ORDER)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E04AE7-E3B7-4FEC-B146-3F76E94D0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032" y="304450"/>
            <a:ext cx="4492103" cy="62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(EQUAL_OP)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FBFD6F8-408E-4E32-8C52-3899B37D3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29" y="750231"/>
            <a:ext cx="4652671" cy="55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OPerações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(SHOW_RESULT)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5A1D407-4734-4F58-80AB-7EB60DB51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097" y="420913"/>
            <a:ext cx="3989973" cy="61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1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0A6D7-AA7C-4562-8A65-DC668425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3" y="2203284"/>
            <a:ext cx="8686800" cy="2451431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SIMULAÇÃO</a:t>
            </a:r>
            <a:br>
              <a:rPr lang="pt-BR" noProof="0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D73D6-CFC6-4D8C-8ED9-63389E5D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Simulação da calculadora </a:t>
            </a:r>
            <a:r>
              <a:rPr lang="pt-BR"/>
              <a:t>no edsim51.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629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eXEMPLO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iNICIO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6E8FC56-53EE-4B08-8B4B-3568155D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61" y="963224"/>
            <a:ext cx="7045846" cy="49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eXEMPLO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(inserção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do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1º Número)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0781920-FE04-4E5D-AB54-3F18321F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61" y="837629"/>
            <a:ext cx="7151060" cy="5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</a:t>
            </a:r>
            <a:r>
              <a:rPr lang="pt-BR" sz="2800" b="1" dirty="0" err="1">
                <a:solidFill>
                  <a:schemeClr val="tx1"/>
                </a:solidFill>
              </a:rPr>
              <a:t>iNICIO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20859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AB52053E-735D-468E-BA4A-A8A6F4E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73" y="614658"/>
            <a:ext cx="5865180" cy="56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eXEMPLO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(inserção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do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2º Número)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273B8F0-695E-416F-9442-0F98FE733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45" y="874123"/>
            <a:ext cx="7071678" cy="49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5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eXEMPLO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(Adição)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EF63C98-4E19-404C-BB30-AB2804DFE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32" y="1103787"/>
            <a:ext cx="6872504" cy="48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5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 err="1"/>
              <a:t>eXEMPLO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(subtração)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8467" y="723366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28C9107-4B91-404B-B9A1-4A483DF2A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21" y="1034661"/>
            <a:ext cx="6841726" cy="47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alunos olhando no microscópio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>
            <a:noAutofit/>
          </a:bodyPr>
          <a:lstStyle/>
          <a:p>
            <a:pPr algn="l" rtl="0"/>
            <a:r>
              <a:rPr lang="pt-BR" sz="11700" b="1"/>
              <a:t>Obrigado </a:t>
            </a:r>
            <a:endParaRPr lang="pt-BR" sz="11700">
              <a:solidFill>
                <a:schemeClr val="tx1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2466" y="3901734"/>
            <a:ext cx="8893314" cy="210622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JOÃO VITOR DIAS		22.119.006-9</a:t>
            </a:r>
          </a:p>
          <a:p>
            <a:pPr rtl="0"/>
            <a:r>
              <a:rPr lang="pt-BR" dirty="0"/>
              <a:t>THIAGO ANDRADE	22.119.080-4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GITHUB: </a:t>
            </a:r>
            <a:r>
              <a:rPr lang="pt-BR" dirty="0">
                <a:hlinkClick r:id="rId5"/>
              </a:rPr>
              <a:t>https://github.com/JoaoDias-223/Simple-Assembly-Calculator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(CLEAR_RAM)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476AC381-172F-4435-8970-2755F12C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1" y="2072935"/>
            <a:ext cx="5704762" cy="24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958" y="643466"/>
            <a:ext cx="3936293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(SET_OPERATIONS)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B7D83F6D-6850-4D43-AE64-B09CC115C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71" y="643467"/>
            <a:ext cx="6085324" cy="54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(INITIALIZE_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>
                <a:solidFill>
                  <a:schemeClr val="tx1"/>
                </a:solidFill>
              </a:rPr>
              <a:t>CHARACTERS)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3478277C-5454-47F3-A982-0FEE4BC17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90" y="685566"/>
            <a:ext cx="4960546" cy="54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0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6" y="643466"/>
            <a:ext cx="3384497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(INITIALIZE_</a:t>
            </a:r>
            <a:br>
              <a:rPr lang="pt-BR" sz="2800" b="1" dirty="0">
                <a:solidFill>
                  <a:schemeClr val="tx1"/>
                </a:solidFill>
              </a:rPr>
            </a:br>
            <a:r>
              <a:rPr lang="pt-BR" sz="2800" b="1" dirty="0" err="1">
                <a:solidFill>
                  <a:schemeClr val="tx1"/>
                </a:solidFill>
              </a:rPr>
              <a:t>pOINTERS</a:t>
            </a:r>
            <a:r>
              <a:rPr lang="pt-BR" sz="2800" b="1" dirty="0">
                <a:solidFill>
                  <a:schemeClr val="tx1"/>
                </a:solidFill>
              </a:rPr>
              <a:t>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B0184BC-387C-48F3-B5A6-104866118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61" y="267131"/>
            <a:ext cx="6979678" cy="63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3600" b="1" dirty="0"/>
              <a:t>Interação com teclado e </a:t>
            </a:r>
            <a:r>
              <a:rPr lang="pt-BR" sz="3600" b="1" dirty="0" err="1"/>
              <a:t>lcd</a:t>
            </a:r>
            <a:r>
              <a:rPr lang="pt-BR" sz="3600" b="1" dirty="0"/>
              <a:t> </a:t>
            </a:r>
            <a:br>
              <a:rPr lang="pt-BR" sz="3600" b="1" dirty="0"/>
            </a:br>
            <a:br>
              <a:rPr lang="pt-BR" sz="3600" b="1" dirty="0"/>
            </a:br>
            <a:r>
              <a:rPr lang="pt-BR" sz="2800" b="1" dirty="0">
                <a:solidFill>
                  <a:schemeClr val="tx1"/>
                </a:solidFill>
              </a:rPr>
              <a:t>(LCD_INIT)</a:t>
            </a:r>
            <a:endParaRPr lang="pt-BR" sz="3600" b="1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Espaço Reservado para Conteúdo 5" descr="espaço reservado para gráfico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91EE4240-16BE-4FE8-9686-292618693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7" y="186407"/>
            <a:ext cx="2455285" cy="6485182"/>
          </a:xfrm>
          <a:prstGeom prst="rect">
            <a:avLst/>
          </a:prstGeom>
        </p:spPr>
      </p:pic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E1676675-902C-4918-8444-29FAD901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295" y="528067"/>
            <a:ext cx="2669120" cy="53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6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dc7352e55e77714fab0739bd1a2ce12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b47b806cf7e90fe7257fa1ff83c741b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A0466F-55BA-4B4C-B910-3BFE9417EB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3075A8-A5B0-4ED9-ACD9-B97630E65A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235EAC-5FEE-4CF4-B627-4AC327BD04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573</Words>
  <Application>Microsoft Office PowerPoint</Application>
  <PresentationFormat>Widescreen</PresentationFormat>
  <Paragraphs>106</Paragraphs>
  <Slides>43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Century Gothic</vt:lpstr>
      <vt:lpstr>Malha</vt:lpstr>
      <vt:lpstr>Calculadora em assembly 8051 (cc4411)</vt:lpstr>
      <vt:lpstr>Objetivos</vt:lpstr>
      <vt:lpstr>Interação com teclado numérico e display LCD </vt:lpstr>
      <vt:lpstr>Interação com teclado e lcd   (iNICIO)</vt:lpstr>
      <vt:lpstr>Interação com teclado e lcd   (CLEAR_RAM)</vt:lpstr>
      <vt:lpstr>Interação com teclado e lcd   (SET_OPERATIONS)</vt:lpstr>
      <vt:lpstr>Interação com teclado e lcd   (INITIALIZE_ CHARACTERS)</vt:lpstr>
      <vt:lpstr>Interação com teclado e lcd   (INITIALIZE_ pOINTERS)</vt:lpstr>
      <vt:lpstr>Interação com teclado e lcd   (LCD_INIT)</vt:lpstr>
      <vt:lpstr>Interação com teclado e lcd   (ROTINA)</vt:lpstr>
      <vt:lpstr>Interação com teclado e lcd   (LEITURATECLADO)</vt:lpstr>
      <vt:lpstr>Interação com teclado e lcd   (COLSCAN, GOTKEY, VALIDACAO_DO_ CHARACTER)</vt:lpstr>
      <vt:lpstr>Interação com teclado e lcd   (CLEARDISPLAY)</vt:lpstr>
      <vt:lpstr>Interação com teclado e lcd   (CLEAR_ MEMORY_ ROW)</vt:lpstr>
      <vt:lpstr>Interação com teclado e lcd   (CHARACTER_ IS_ NUM)</vt:lpstr>
      <vt:lpstr>Interação com teclado e lcd   (GUARDA_NUM1)</vt:lpstr>
      <vt:lpstr>Interação com teclado e lcd   (GUARDA_NUM2)</vt:lpstr>
      <vt:lpstr>Interação com teclado e lcd   (calls_ long_ delay)</vt:lpstr>
      <vt:lpstr>Interação com teclado e lcd   (sort_ first_ number_ start)</vt:lpstr>
      <vt:lpstr>Interação com teclado e lcd   (sort_ first_ number)</vt:lpstr>
      <vt:lpstr>Interação com teclado e lcd   (ROTINA)</vt:lpstr>
      <vt:lpstr>Interação com teclado e lcd   (CHOOSE_ LINE)</vt:lpstr>
      <vt:lpstr>Interação com teclado e lcd   (POSICIONA CURSOR)</vt:lpstr>
      <vt:lpstr>Interação com teclado e lcd   (ROTINA)</vt:lpstr>
      <vt:lpstr>Interação com teclado e lcd   (SEND CHARACTER)</vt:lpstr>
      <vt:lpstr>Operações básicas e complexas </vt:lpstr>
      <vt:lpstr>Operações</vt:lpstr>
      <vt:lpstr>OPerações  (EQUAL_OP)</vt:lpstr>
      <vt:lpstr>OPerações  (DO_OP)</vt:lpstr>
      <vt:lpstr>OPerações  (PRE_ NUMEROS_ DIFERENTES, Numeros_ Diferentes, PRIMEIRO_ MAIOR_OU_ IGUAL)</vt:lpstr>
      <vt:lpstr>OPerações  (OPS)</vt:lpstr>
      <vt:lpstr>OPerações  (Addition_op)</vt:lpstr>
      <vt:lpstr>OPerações  (SUBTRACTION_ op)</vt:lpstr>
      <vt:lpstr>OPerações  (CHANGE_ ORDER)</vt:lpstr>
      <vt:lpstr>OPerações  (EQUAL_OP)</vt:lpstr>
      <vt:lpstr>OPerações  (SHOW_RESULT)</vt:lpstr>
      <vt:lpstr>SIMULAÇÃO </vt:lpstr>
      <vt:lpstr>eXEMPLO  (iNICIO)</vt:lpstr>
      <vt:lpstr>eXEMPLO  (inserção do 1º Número)</vt:lpstr>
      <vt:lpstr>eXEMPLO  (inserção do 2º Número)</vt:lpstr>
      <vt:lpstr>eXEMPLO  (Adição)</vt:lpstr>
      <vt:lpstr>eXEMPLO  (subtração)</vt:lpstr>
      <vt:lpstr>Obrigado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Calculadora em assembly 8051 (cc4411)</dc:title>
  <dc:creator>João Vitor Dias</dc:creator>
  <cp:lastModifiedBy>João Vitor Dias</cp:lastModifiedBy>
  <cp:revision>16</cp:revision>
  <dcterms:created xsi:type="dcterms:W3CDTF">2020-11-09T02:51:18Z</dcterms:created>
  <dcterms:modified xsi:type="dcterms:W3CDTF">2020-11-09T19:50:51Z</dcterms:modified>
</cp:coreProperties>
</file>